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8"/>
    <p:sldId id="257" r:id="rId39"/>
    <p:sldId id="258" r:id="rId40"/>
    <p:sldId id="259" r:id="rId41"/>
    <p:sldId id="260" r:id="rId42"/>
    <p:sldId id="261" r:id="rId43"/>
    <p:sldId id="262" r:id="rId4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M Sans" charset="1" panose="00000000000000000000"/>
      <p:regular r:id="rId10"/>
    </p:embeddedFont>
    <p:embeddedFont>
      <p:font typeface="DM Sans Bold" charset="1" panose="00000000000000000000"/>
      <p:regular r:id="rId11"/>
    </p:embeddedFont>
    <p:embeddedFont>
      <p:font typeface="DM Sans Italics" charset="1" panose="00000000000000000000"/>
      <p:regular r:id="rId12"/>
    </p:embeddedFont>
    <p:embeddedFont>
      <p:font typeface="DM Sans Bold Italics" charset="1" panose="00000000000000000000"/>
      <p:regular r:id="rId13"/>
    </p:embeddedFont>
    <p:embeddedFont>
      <p:font typeface="Canva Sans" charset="1" panose="020B0503030501040103"/>
      <p:regular r:id="rId14"/>
    </p:embeddedFont>
    <p:embeddedFont>
      <p:font typeface="Canva Sans Bold" charset="1" panose="020B0803030501040103"/>
      <p:regular r:id="rId15"/>
    </p:embeddedFont>
    <p:embeddedFont>
      <p:font typeface="Canva Sans Italics" charset="1" panose="020B0503030501040103"/>
      <p:regular r:id="rId16"/>
    </p:embeddedFont>
    <p:embeddedFont>
      <p:font typeface="Canva Sans Bold Italics" charset="1" panose="020B0803030501040103"/>
      <p:regular r:id="rId17"/>
    </p:embeddedFont>
    <p:embeddedFont>
      <p:font typeface="Canva Sans Medium" charset="1" panose="020B0603030501040103"/>
      <p:regular r:id="rId18"/>
    </p:embeddedFont>
    <p:embeddedFont>
      <p:font typeface="Canva Sans Medium Italics" charset="1" panose="020B0603030501040103"/>
      <p:regular r:id="rId19"/>
    </p:embeddedFont>
    <p:embeddedFont>
      <p:font typeface="Now" charset="1" panose="00000500000000000000"/>
      <p:regular r:id="rId20"/>
    </p:embeddedFont>
    <p:embeddedFont>
      <p:font typeface="Now Bold" charset="1" panose="00000800000000000000"/>
      <p:regular r:id="rId21"/>
    </p:embeddedFont>
    <p:embeddedFont>
      <p:font typeface="Now Thin" charset="1" panose="00000300000000000000"/>
      <p:regular r:id="rId22"/>
    </p:embeddedFont>
    <p:embeddedFont>
      <p:font typeface="Now Light" charset="1" panose="00000400000000000000"/>
      <p:regular r:id="rId23"/>
    </p:embeddedFont>
    <p:embeddedFont>
      <p:font typeface="Now Medium" charset="1" panose="00000600000000000000"/>
      <p:regular r:id="rId24"/>
    </p:embeddedFont>
    <p:embeddedFont>
      <p:font typeface="Now Heavy" charset="1" panose="00000A00000000000000"/>
      <p:regular r:id="rId25"/>
    </p:embeddedFont>
    <p:embeddedFont>
      <p:font typeface="Open Sauce" charset="1" panose="00000500000000000000"/>
      <p:regular r:id="rId26"/>
    </p:embeddedFont>
    <p:embeddedFont>
      <p:font typeface="Open Sauce Bold" charset="1" panose="00000800000000000000"/>
      <p:regular r:id="rId27"/>
    </p:embeddedFont>
    <p:embeddedFont>
      <p:font typeface="Open Sauce Italics" charset="1" panose="00000500000000000000"/>
      <p:regular r:id="rId28"/>
    </p:embeddedFont>
    <p:embeddedFont>
      <p:font typeface="Open Sauce Bold Italics" charset="1" panose="00000800000000000000"/>
      <p:regular r:id="rId29"/>
    </p:embeddedFont>
    <p:embeddedFont>
      <p:font typeface="Open Sauce Light" charset="1" panose="00000400000000000000"/>
      <p:regular r:id="rId30"/>
    </p:embeddedFont>
    <p:embeddedFont>
      <p:font typeface="Open Sauce Light Italics" charset="1" panose="00000400000000000000"/>
      <p:regular r:id="rId31"/>
    </p:embeddedFont>
    <p:embeddedFont>
      <p:font typeface="Open Sauce Medium" charset="1" panose="00000600000000000000"/>
      <p:regular r:id="rId32"/>
    </p:embeddedFont>
    <p:embeddedFont>
      <p:font typeface="Open Sauce Medium Italics" charset="1" panose="00000600000000000000"/>
      <p:regular r:id="rId33"/>
    </p:embeddedFont>
    <p:embeddedFont>
      <p:font typeface="Open Sauce Semi-Bold" charset="1" panose="00000700000000000000"/>
      <p:regular r:id="rId34"/>
    </p:embeddedFont>
    <p:embeddedFont>
      <p:font typeface="Open Sauce Semi-Bold Italics" charset="1" panose="00000700000000000000"/>
      <p:regular r:id="rId35"/>
    </p:embeddedFont>
    <p:embeddedFont>
      <p:font typeface="Open Sauce Heavy" charset="1" panose="00000A00000000000000"/>
      <p:regular r:id="rId36"/>
    </p:embeddedFont>
    <p:embeddedFont>
      <p:font typeface="Open Sauce Heavy Italics" charset="1" panose="00000A0000000000000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slides/slide1.xml" Type="http://schemas.openxmlformats.org/officeDocument/2006/relationships/slide"/><Relationship Id="rId39" Target="slides/slide2.xml" Type="http://schemas.openxmlformats.org/officeDocument/2006/relationships/slide"/><Relationship Id="rId4" Target="theme/theme1.xml" Type="http://schemas.openxmlformats.org/officeDocument/2006/relationships/theme"/><Relationship Id="rId40" Target="slides/slide3.xml" Type="http://schemas.openxmlformats.org/officeDocument/2006/relationships/slide"/><Relationship Id="rId41" Target="slides/slide4.xml" Type="http://schemas.openxmlformats.org/officeDocument/2006/relationships/slide"/><Relationship Id="rId42" Target="slides/slide5.xml" Type="http://schemas.openxmlformats.org/officeDocument/2006/relationships/slide"/><Relationship Id="rId43" Target="slides/slide6.xml" Type="http://schemas.openxmlformats.org/officeDocument/2006/relationships/slide"/><Relationship Id="rId44" Target="slides/slide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jpeg>
</file>

<file path=ppt/media/image12.jpeg>
</file>

<file path=ppt/media/image13.jpe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jpeg>
</file>

<file path=ppt/media/image21.jpe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1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0.jpeg" Type="http://schemas.openxmlformats.org/officeDocument/2006/relationships/image"/><Relationship Id="rId7" Target="../media/image2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45982"/>
            <a:ext cx="15501768" cy="10744559"/>
          </a:xfrm>
          <a:custGeom>
            <a:avLst/>
            <a:gdLst/>
            <a:ahLst/>
            <a:cxnLst/>
            <a:rect r="r" b="b" t="t" l="l"/>
            <a:pathLst>
              <a:path h="10744559" w="15501768">
                <a:moveTo>
                  <a:pt x="0" y="0"/>
                </a:moveTo>
                <a:lnTo>
                  <a:pt x="15501768" y="0"/>
                </a:lnTo>
                <a:lnTo>
                  <a:pt x="15501768" y="10744559"/>
                </a:lnTo>
                <a:lnTo>
                  <a:pt x="0" y="107445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-4427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897689" y="-1791025"/>
            <a:ext cx="4066773" cy="4066773"/>
          </a:xfrm>
          <a:custGeom>
            <a:avLst/>
            <a:gdLst/>
            <a:ahLst/>
            <a:cxnLst/>
            <a:rect r="r" b="b" t="t" l="l"/>
            <a:pathLst>
              <a:path h="4066773" w="4066773">
                <a:moveTo>
                  <a:pt x="0" y="0"/>
                </a:moveTo>
                <a:lnTo>
                  <a:pt x="4066773" y="0"/>
                </a:lnTo>
                <a:lnTo>
                  <a:pt x="4066773" y="4066773"/>
                </a:lnTo>
                <a:lnTo>
                  <a:pt x="0" y="40667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04687" y="8319201"/>
            <a:ext cx="4066773" cy="4066773"/>
          </a:xfrm>
          <a:custGeom>
            <a:avLst/>
            <a:gdLst/>
            <a:ahLst/>
            <a:cxnLst/>
            <a:rect r="r" b="b" t="t" l="l"/>
            <a:pathLst>
              <a:path h="4066773" w="4066773">
                <a:moveTo>
                  <a:pt x="0" y="0"/>
                </a:moveTo>
                <a:lnTo>
                  <a:pt x="4066774" y="0"/>
                </a:lnTo>
                <a:lnTo>
                  <a:pt x="4066774" y="4066773"/>
                </a:lnTo>
                <a:lnTo>
                  <a:pt x="0" y="40667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950914" y="2056417"/>
            <a:ext cx="10853595" cy="7157541"/>
            <a:chOff x="0" y="0"/>
            <a:chExt cx="2858560" cy="18851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858560" cy="1885114"/>
            </a:xfrm>
            <a:custGeom>
              <a:avLst/>
              <a:gdLst/>
              <a:ahLst/>
              <a:cxnLst/>
              <a:rect r="r" b="b" t="t" l="l"/>
              <a:pathLst>
                <a:path h="1885114" w="2858560">
                  <a:moveTo>
                    <a:pt x="4993" y="0"/>
                  </a:moveTo>
                  <a:lnTo>
                    <a:pt x="2853567" y="0"/>
                  </a:lnTo>
                  <a:cubicBezTo>
                    <a:pt x="2854891" y="0"/>
                    <a:pt x="2856161" y="526"/>
                    <a:pt x="2857098" y="1462"/>
                  </a:cubicBezTo>
                  <a:cubicBezTo>
                    <a:pt x="2858034" y="2399"/>
                    <a:pt x="2858560" y="3669"/>
                    <a:pt x="2858560" y="4993"/>
                  </a:cubicBezTo>
                  <a:lnTo>
                    <a:pt x="2858560" y="1880121"/>
                  </a:lnTo>
                  <a:cubicBezTo>
                    <a:pt x="2858560" y="1881445"/>
                    <a:pt x="2858034" y="1882715"/>
                    <a:pt x="2857098" y="1883651"/>
                  </a:cubicBezTo>
                  <a:cubicBezTo>
                    <a:pt x="2856161" y="1884587"/>
                    <a:pt x="2854891" y="1885114"/>
                    <a:pt x="2853567" y="1885114"/>
                  </a:cubicBezTo>
                  <a:lnTo>
                    <a:pt x="4993" y="1885114"/>
                  </a:lnTo>
                  <a:cubicBezTo>
                    <a:pt x="3669" y="1885114"/>
                    <a:pt x="2399" y="1884587"/>
                    <a:pt x="1462" y="1883651"/>
                  </a:cubicBezTo>
                  <a:cubicBezTo>
                    <a:pt x="526" y="1882715"/>
                    <a:pt x="0" y="1881445"/>
                    <a:pt x="0" y="1880121"/>
                  </a:cubicBezTo>
                  <a:lnTo>
                    <a:pt x="0" y="4993"/>
                  </a:lnTo>
                  <a:cubicBezTo>
                    <a:pt x="0" y="3669"/>
                    <a:pt x="526" y="2399"/>
                    <a:pt x="1462" y="1462"/>
                  </a:cubicBezTo>
                  <a:cubicBezTo>
                    <a:pt x="2399" y="526"/>
                    <a:pt x="3669" y="0"/>
                    <a:pt x="4993" y="0"/>
                  </a:cubicBezTo>
                  <a:close/>
                </a:path>
              </a:pathLst>
            </a:custGeom>
            <a:solidFill>
              <a:srgbClr val="00569E">
                <a:alpha val="81961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2858560" cy="19136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5218739" y="2113305"/>
            <a:ext cx="8184594" cy="481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08"/>
              </a:lnSpc>
            </a:pPr>
            <a:r>
              <a:rPr lang="en-US" sz="10424">
                <a:solidFill>
                  <a:srgbClr val="FFFFFF"/>
                </a:solidFill>
                <a:latin typeface="Now Bold"/>
              </a:rPr>
              <a:t>CAMPUS</a:t>
            </a:r>
          </a:p>
          <a:p>
            <a:pPr algn="ctr">
              <a:lnSpc>
                <a:spcPts val="12508"/>
              </a:lnSpc>
            </a:pPr>
            <a:r>
              <a:rPr lang="en-US" sz="10424">
                <a:solidFill>
                  <a:srgbClr val="FFFFFF"/>
                </a:solidFill>
                <a:latin typeface="Now Bold"/>
              </a:rPr>
              <a:t>PLACEMENT</a:t>
            </a:r>
          </a:p>
          <a:p>
            <a:pPr algn="ctr">
              <a:lnSpc>
                <a:spcPts val="12508"/>
              </a:lnSpc>
            </a:pPr>
            <a:r>
              <a:rPr lang="en-US" sz="10424">
                <a:solidFill>
                  <a:srgbClr val="FFFFFF"/>
                </a:solidFill>
                <a:latin typeface="Now Bold"/>
              </a:rPr>
              <a:t>SYSTEM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76224" y="8319201"/>
            <a:ext cx="6135551" cy="446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06"/>
              </a:lnSpc>
              <a:spcBef>
                <a:spcPct val="0"/>
              </a:spcBef>
            </a:pPr>
            <a:r>
              <a:rPr lang="en-US" sz="2931">
                <a:solidFill>
                  <a:srgbClr val="FFFFFF"/>
                </a:solidFill>
                <a:latin typeface="DM Sans"/>
              </a:rPr>
              <a:t>Presented by: MAYANK SINGH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051703" y="6710496"/>
            <a:ext cx="8184594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08"/>
              </a:lnSpc>
            </a:pPr>
            <a:r>
              <a:rPr lang="en-US" sz="10424">
                <a:solidFill>
                  <a:srgbClr val="0ABFFF"/>
                </a:solidFill>
                <a:latin typeface="Now Bold"/>
              </a:rPr>
              <a:t>PROJECT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69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2496664" y="-2868902"/>
            <a:ext cx="7050727" cy="6114903"/>
          </a:xfrm>
          <a:custGeom>
            <a:avLst/>
            <a:gdLst/>
            <a:ahLst/>
            <a:cxnLst/>
            <a:rect r="r" b="b" t="t" l="l"/>
            <a:pathLst>
              <a:path h="6114903" w="7050727">
                <a:moveTo>
                  <a:pt x="0" y="0"/>
                </a:moveTo>
                <a:lnTo>
                  <a:pt x="7050728" y="0"/>
                </a:lnTo>
                <a:lnTo>
                  <a:pt x="7050728" y="6114903"/>
                </a:lnTo>
                <a:lnTo>
                  <a:pt x="0" y="61149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1674630" y="3704600"/>
            <a:ext cx="3412067" cy="2959192"/>
          </a:xfrm>
          <a:custGeom>
            <a:avLst/>
            <a:gdLst/>
            <a:ahLst/>
            <a:cxnLst/>
            <a:rect r="r" b="b" t="t" l="l"/>
            <a:pathLst>
              <a:path h="2959192" w="3412067">
                <a:moveTo>
                  <a:pt x="0" y="0"/>
                </a:moveTo>
                <a:lnTo>
                  <a:pt x="3412067" y="0"/>
                </a:lnTo>
                <a:lnTo>
                  <a:pt x="3412067" y="2959192"/>
                </a:lnTo>
                <a:lnTo>
                  <a:pt x="0" y="2959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554064" y="6205194"/>
            <a:ext cx="9454273" cy="8199433"/>
          </a:xfrm>
          <a:custGeom>
            <a:avLst/>
            <a:gdLst/>
            <a:ahLst/>
            <a:cxnLst/>
            <a:rect r="r" b="b" t="t" l="l"/>
            <a:pathLst>
              <a:path h="8199433" w="9454273">
                <a:moveTo>
                  <a:pt x="0" y="0"/>
                </a:moveTo>
                <a:lnTo>
                  <a:pt x="9454272" y="0"/>
                </a:lnTo>
                <a:lnTo>
                  <a:pt x="9454272" y="8199433"/>
                </a:lnTo>
                <a:lnTo>
                  <a:pt x="0" y="81994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581967" y="3246001"/>
            <a:ext cx="3412067" cy="2959192"/>
          </a:xfrm>
          <a:custGeom>
            <a:avLst/>
            <a:gdLst/>
            <a:ahLst/>
            <a:cxnLst/>
            <a:rect r="r" b="b" t="t" l="l"/>
            <a:pathLst>
              <a:path h="2959192" w="3412067">
                <a:moveTo>
                  <a:pt x="0" y="0"/>
                </a:moveTo>
                <a:lnTo>
                  <a:pt x="3412066" y="0"/>
                </a:lnTo>
                <a:lnTo>
                  <a:pt x="3412066" y="2959193"/>
                </a:lnTo>
                <a:lnTo>
                  <a:pt x="0" y="29591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153595" y="2922798"/>
            <a:ext cx="5114138" cy="4413721"/>
            <a:chOff x="0" y="0"/>
            <a:chExt cx="1346933" cy="116246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46933" cy="1162462"/>
            </a:xfrm>
            <a:custGeom>
              <a:avLst/>
              <a:gdLst/>
              <a:ahLst/>
              <a:cxnLst/>
              <a:rect r="r" b="b" t="t" l="l"/>
              <a:pathLst>
                <a:path h="1162462" w="1346933">
                  <a:moveTo>
                    <a:pt x="19680" y="0"/>
                  </a:moveTo>
                  <a:lnTo>
                    <a:pt x="1327254" y="0"/>
                  </a:lnTo>
                  <a:cubicBezTo>
                    <a:pt x="1332473" y="0"/>
                    <a:pt x="1337479" y="2073"/>
                    <a:pt x="1341169" y="5764"/>
                  </a:cubicBezTo>
                  <a:cubicBezTo>
                    <a:pt x="1344860" y="9455"/>
                    <a:pt x="1346933" y="14460"/>
                    <a:pt x="1346933" y="19680"/>
                  </a:cubicBezTo>
                  <a:lnTo>
                    <a:pt x="1346933" y="1142782"/>
                  </a:lnTo>
                  <a:cubicBezTo>
                    <a:pt x="1346933" y="1153651"/>
                    <a:pt x="1338122" y="1162462"/>
                    <a:pt x="1327254" y="1162462"/>
                  </a:cubicBezTo>
                  <a:lnTo>
                    <a:pt x="19680" y="1162462"/>
                  </a:lnTo>
                  <a:cubicBezTo>
                    <a:pt x="8811" y="1162462"/>
                    <a:pt x="0" y="1153651"/>
                    <a:pt x="0" y="1142782"/>
                  </a:cubicBezTo>
                  <a:lnTo>
                    <a:pt x="0" y="19680"/>
                  </a:lnTo>
                  <a:cubicBezTo>
                    <a:pt x="0" y="8811"/>
                    <a:pt x="8811" y="0"/>
                    <a:pt x="1968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84C6E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346933" cy="11910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59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405168" y="0"/>
            <a:ext cx="6882832" cy="10287000"/>
          </a:xfrm>
          <a:custGeom>
            <a:avLst/>
            <a:gdLst/>
            <a:ahLst/>
            <a:cxnLst/>
            <a:rect r="r" b="b" t="t" l="l"/>
            <a:pathLst>
              <a:path h="10287000" w="6882832">
                <a:moveTo>
                  <a:pt x="0" y="0"/>
                </a:moveTo>
                <a:lnTo>
                  <a:pt x="6882832" y="0"/>
                </a:lnTo>
                <a:lnTo>
                  <a:pt x="68828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9383" t="-29119" r="0" b="-20898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410254" y="3538733"/>
            <a:ext cx="4600821" cy="3148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4262" indent="-322131" lvl="1">
              <a:lnSpc>
                <a:spcPts val="5043"/>
              </a:lnSpc>
              <a:buFont typeface="Arial"/>
              <a:buChar char="•"/>
            </a:pPr>
            <a:r>
              <a:rPr lang="en-US" sz="2984" spc="292">
                <a:solidFill>
                  <a:srgbClr val="00569E"/>
                </a:solidFill>
                <a:latin typeface="Canva Sans"/>
              </a:rPr>
              <a:t>About Project</a:t>
            </a:r>
          </a:p>
          <a:p>
            <a:pPr marL="644262" indent="-322131" lvl="1">
              <a:lnSpc>
                <a:spcPts val="5043"/>
              </a:lnSpc>
              <a:buFont typeface="Arial"/>
              <a:buChar char="•"/>
            </a:pPr>
            <a:r>
              <a:rPr lang="en-US" sz="2984" spc="292">
                <a:solidFill>
                  <a:srgbClr val="00569E"/>
                </a:solidFill>
                <a:latin typeface="Canva Sans"/>
              </a:rPr>
              <a:t>Module</a:t>
            </a:r>
          </a:p>
          <a:p>
            <a:pPr marL="644262" indent="-322131" lvl="1">
              <a:lnSpc>
                <a:spcPts val="5043"/>
              </a:lnSpc>
              <a:buFont typeface="Arial"/>
              <a:buChar char="•"/>
            </a:pPr>
            <a:r>
              <a:rPr lang="en-US" sz="2984" spc="292">
                <a:solidFill>
                  <a:srgbClr val="00569E"/>
                </a:solidFill>
                <a:latin typeface="Canva Sans"/>
              </a:rPr>
              <a:t>Goals and Vision</a:t>
            </a:r>
          </a:p>
          <a:p>
            <a:pPr marL="644262" indent="-322131" lvl="1">
              <a:lnSpc>
                <a:spcPts val="5043"/>
              </a:lnSpc>
              <a:buFont typeface="Arial"/>
              <a:buChar char="•"/>
            </a:pPr>
            <a:r>
              <a:rPr lang="en-US" sz="2984" spc="292">
                <a:solidFill>
                  <a:srgbClr val="00569E"/>
                </a:solidFill>
                <a:latin typeface="Canva Sans"/>
              </a:rPr>
              <a:t>Context level dfd</a:t>
            </a:r>
          </a:p>
          <a:p>
            <a:pPr marL="644262" indent="-322131" lvl="1">
              <a:lnSpc>
                <a:spcPts val="5043"/>
              </a:lnSpc>
              <a:buFont typeface="Arial"/>
              <a:buChar char="•"/>
            </a:pPr>
            <a:r>
              <a:rPr lang="en-US" sz="2984" spc="292">
                <a:solidFill>
                  <a:srgbClr val="00569E"/>
                </a:solidFill>
                <a:latin typeface="Canva Sans"/>
              </a:rPr>
              <a:t>Use case diagram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55635" y="1921490"/>
            <a:ext cx="4910058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16"/>
              </a:lnSpc>
              <a:spcBef>
                <a:spcPct val="0"/>
              </a:spcBef>
            </a:pPr>
            <a:r>
              <a:rPr lang="en-US" sz="5514">
                <a:solidFill>
                  <a:srgbClr val="FFFFFF"/>
                </a:solidFill>
                <a:latin typeface="Now Bold"/>
              </a:rPr>
              <a:t>OVERVIEW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C32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98945" y="8550101"/>
            <a:ext cx="4557028" cy="4557028"/>
          </a:xfrm>
          <a:custGeom>
            <a:avLst/>
            <a:gdLst/>
            <a:ahLst/>
            <a:cxnLst/>
            <a:rect r="r" b="b" t="t" l="l"/>
            <a:pathLst>
              <a:path h="4557028" w="4557028">
                <a:moveTo>
                  <a:pt x="0" y="0"/>
                </a:moveTo>
                <a:lnTo>
                  <a:pt x="4557027" y="0"/>
                </a:lnTo>
                <a:lnTo>
                  <a:pt x="4557027" y="4557028"/>
                </a:lnTo>
                <a:lnTo>
                  <a:pt x="0" y="4557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986702" y="-1906870"/>
            <a:ext cx="9830244" cy="9830244"/>
          </a:xfrm>
          <a:custGeom>
            <a:avLst/>
            <a:gdLst/>
            <a:ahLst/>
            <a:cxnLst/>
            <a:rect r="r" b="b" t="t" l="l"/>
            <a:pathLst>
              <a:path h="9830244" w="9830244">
                <a:moveTo>
                  <a:pt x="0" y="0"/>
                </a:moveTo>
                <a:lnTo>
                  <a:pt x="9830243" y="0"/>
                </a:lnTo>
                <a:lnTo>
                  <a:pt x="9830243" y="9830243"/>
                </a:lnTo>
                <a:lnTo>
                  <a:pt x="0" y="9830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651389" y="-2208895"/>
            <a:ext cx="9398182" cy="9398145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t="-25047" r="0" b="-25047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3588439" y="8897507"/>
            <a:ext cx="780406" cy="78040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B5F8">
                    <a:alpha val="100000"/>
                  </a:srgbClr>
                </a:gs>
                <a:gs pos="50000">
                  <a:srgbClr val="00B5F8">
                    <a:alpha val="100000"/>
                  </a:srgbClr>
                </a:gs>
                <a:gs pos="100000">
                  <a:srgbClr val="2B5DF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4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905412" y="2043777"/>
            <a:ext cx="7408564" cy="1009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870"/>
              </a:lnSpc>
              <a:spcBef>
                <a:spcPct val="0"/>
              </a:spcBef>
            </a:pPr>
            <a:r>
              <a:rPr lang="en-US" sz="6558">
                <a:solidFill>
                  <a:srgbClr val="FFFFFF"/>
                </a:solidFill>
                <a:latin typeface="Now Bold"/>
              </a:rPr>
              <a:t>ABOUT PROJECT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93191" y="3238952"/>
            <a:ext cx="7120380" cy="470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1460" indent="-245730" lvl="1">
              <a:lnSpc>
                <a:spcPts val="3414"/>
              </a:lnSpc>
              <a:buFont typeface="Arial"/>
              <a:buChar char="•"/>
            </a:pPr>
            <a:r>
              <a:rPr lang="en-US" sz="2276" spc="-56">
                <a:solidFill>
                  <a:srgbClr val="FFFFFF"/>
                </a:solidFill>
                <a:latin typeface="Canva Sans"/>
              </a:rPr>
              <a:t>Developing a Campus Placement System for my university Project. This dynamic web platform efficiently manages student information and facilitates seamless communication between students and companies. Utilizing HTML, CSS, JavaScript for the front-end, PHP for the back-end, and MySQL for the database, I successfully implemented a secure and scalable system. This experience enhanced my skills in web development, database management, and system optimization within the WAMP stack.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5582958" y="8159898"/>
            <a:ext cx="780406" cy="780406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B5F8">
                    <a:alpha val="100000"/>
                  </a:srgbClr>
                </a:gs>
                <a:gs pos="50000">
                  <a:srgbClr val="00B5F8">
                    <a:alpha val="100000"/>
                  </a:srgbClr>
                </a:gs>
                <a:gs pos="100000">
                  <a:srgbClr val="2B5DF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4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69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4454886"/>
            <a:ext cx="18288000" cy="10245024"/>
          </a:xfrm>
          <a:custGeom>
            <a:avLst/>
            <a:gdLst/>
            <a:ahLst/>
            <a:cxnLst/>
            <a:rect r="r" b="b" t="t" l="l"/>
            <a:pathLst>
              <a:path h="10245024" w="18288000">
                <a:moveTo>
                  <a:pt x="0" y="0"/>
                </a:moveTo>
                <a:lnTo>
                  <a:pt x="18288000" y="0"/>
                </a:lnTo>
                <a:lnTo>
                  <a:pt x="18288000" y="10245023"/>
                </a:lnTo>
                <a:lnTo>
                  <a:pt x="0" y="102450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7000"/>
            </a:blip>
            <a:stretch>
              <a:fillRect l="-186" t="-19372" r="-186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175909" y="2949290"/>
            <a:ext cx="11936182" cy="824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59"/>
              </a:lnSpc>
              <a:spcBef>
                <a:spcPct val="0"/>
              </a:spcBef>
            </a:pPr>
            <a:r>
              <a:rPr lang="en-US" sz="5299">
                <a:solidFill>
                  <a:srgbClr val="FFFFFF"/>
                </a:solidFill>
                <a:latin typeface="Now Bold"/>
              </a:rPr>
              <a:t>MODULES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4717818"/>
            <a:ext cx="16167246" cy="2144639"/>
            <a:chOff x="0" y="0"/>
            <a:chExt cx="21556328" cy="2859519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272542" y="54838"/>
              <a:ext cx="3432001" cy="2804681"/>
              <a:chOff x="0" y="0"/>
              <a:chExt cx="677926" cy="55401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77926" cy="554011"/>
              </a:xfrm>
              <a:custGeom>
                <a:avLst/>
                <a:gdLst/>
                <a:ahLst/>
                <a:cxnLst/>
                <a:rect r="r" b="b" t="t" l="l"/>
                <a:pathLst>
                  <a:path h="554011" w="677926">
                    <a:moveTo>
                      <a:pt x="0" y="0"/>
                    </a:moveTo>
                    <a:lnTo>
                      <a:pt x="677926" y="0"/>
                    </a:lnTo>
                    <a:lnTo>
                      <a:pt x="677926" y="554011"/>
                    </a:lnTo>
                    <a:lnTo>
                      <a:pt x="0" y="554011"/>
                    </a:lnTo>
                    <a:close/>
                  </a:path>
                </a:pathLst>
              </a:custGeom>
              <a:solidFill>
                <a:srgbClr val="084C6E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28575"/>
                <a:ext cx="677926" cy="58258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59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1095264"/>
              <a:ext cx="4056985" cy="989555"/>
              <a:chOff x="0" y="0"/>
              <a:chExt cx="1364648" cy="332857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364648" cy="332857"/>
              </a:xfrm>
              <a:custGeom>
                <a:avLst/>
                <a:gdLst/>
                <a:ahLst/>
                <a:cxnLst/>
                <a:rect r="r" b="b" t="t" l="l"/>
                <a:pathLst>
                  <a:path h="332857" w="1364648">
                    <a:moveTo>
                      <a:pt x="0" y="0"/>
                    </a:moveTo>
                    <a:lnTo>
                      <a:pt x="1364648" y="0"/>
                    </a:lnTo>
                    <a:lnTo>
                      <a:pt x="1364648" y="332857"/>
                    </a:lnTo>
                    <a:lnTo>
                      <a:pt x="0" y="332857"/>
                    </a:lnTo>
                    <a:close/>
                  </a:path>
                </a:pathLst>
              </a:custGeom>
              <a:solidFill>
                <a:srgbClr val="00B5F8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28575"/>
                <a:ext cx="1364648" cy="36143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590"/>
                  </a:lnSpc>
                  <a:spcBef>
                    <a:spcPct val="0"/>
                  </a:spcBef>
                </a:pPr>
                <a:r>
                  <a:rPr lang="en-US" sz="1850">
                    <a:solidFill>
                      <a:srgbClr val="FFFFFF"/>
                    </a:solidFill>
                    <a:latin typeface="Open Sauce"/>
                  </a:rPr>
                  <a:t>Login-page</a:t>
                </a: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4648429" y="54838"/>
              <a:ext cx="3432001" cy="2804681"/>
              <a:chOff x="0" y="0"/>
              <a:chExt cx="677926" cy="554011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77926" cy="554011"/>
              </a:xfrm>
              <a:custGeom>
                <a:avLst/>
                <a:gdLst/>
                <a:ahLst/>
                <a:cxnLst/>
                <a:rect r="r" b="b" t="t" l="l"/>
                <a:pathLst>
                  <a:path h="554011" w="677926">
                    <a:moveTo>
                      <a:pt x="0" y="0"/>
                    </a:moveTo>
                    <a:lnTo>
                      <a:pt x="677926" y="0"/>
                    </a:lnTo>
                    <a:lnTo>
                      <a:pt x="677926" y="554011"/>
                    </a:lnTo>
                    <a:lnTo>
                      <a:pt x="0" y="554011"/>
                    </a:lnTo>
                    <a:close/>
                  </a:path>
                </a:pathLst>
              </a:custGeom>
              <a:solidFill>
                <a:srgbClr val="084C6E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28575"/>
                <a:ext cx="677926" cy="58258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59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4375887" y="1095264"/>
              <a:ext cx="4056985" cy="989555"/>
              <a:chOff x="0" y="0"/>
              <a:chExt cx="1364648" cy="332857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364648" cy="332857"/>
              </a:xfrm>
              <a:custGeom>
                <a:avLst/>
                <a:gdLst/>
                <a:ahLst/>
                <a:cxnLst/>
                <a:rect r="r" b="b" t="t" l="l"/>
                <a:pathLst>
                  <a:path h="332857" w="1364648">
                    <a:moveTo>
                      <a:pt x="0" y="0"/>
                    </a:moveTo>
                    <a:lnTo>
                      <a:pt x="1364648" y="0"/>
                    </a:lnTo>
                    <a:lnTo>
                      <a:pt x="1364648" y="332857"/>
                    </a:lnTo>
                    <a:lnTo>
                      <a:pt x="0" y="332857"/>
                    </a:lnTo>
                    <a:close/>
                  </a:path>
                </a:pathLst>
              </a:custGeom>
              <a:solidFill>
                <a:srgbClr val="00B5F8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28575"/>
                <a:ext cx="1364648" cy="36143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590"/>
                  </a:lnSpc>
                  <a:spcBef>
                    <a:spcPct val="0"/>
                  </a:spcBef>
                </a:pPr>
                <a:r>
                  <a:rPr lang="en-US" sz="1850">
                    <a:solidFill>
                      <a:srgbClr val="FFFFFF"/>
                    </a:solidFill>
                    <a:latin typeface="Open Sauce"/>
                  </a:rPr>
                  <a:t>Student profile</a:t>
                </a: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9022915" y="27419"/>
              <a:ext cx="3432001" cy="2832100"/>
              <a:chOff x="0" y="0"/>
              <a:chExt cx="677926" cy="559427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677926" cy="559427"/>
              </a:xfrm>
              <a:custGeom>
                <a:avLst/>
                <a:gdLst/>
                <a:ahLst/>
                <a:cxnLst/>
                <a:rect r="r" b="b" t="t" l="l"/>
                <a:pathLst>
                  <a:path h="559427" w="677926">
                    <a:moveTo>
                      <a:pt x="0" y="0"/>
                    </a:moveTo>
                    <a:lnTo>
                      <a:pt x="677926" y="0"/>
                    </a:lnTo>
                    <a:lnTo>
                      <a:pt x="677926" y="559427"/>
                    </a:lnTo>
                    <a:lnTo>
                      <a:pt x="0" y="559427"/>
                    </a:lnTo>
                    <a:close/>
                  </a:path>
                </a:pathLst>
              </a:custGeom>
              <a:solidFill>
                <a:srgbClr val="084C6E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28575"/>
                <a:ext cx="677926" cy="5880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59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8750372" y="1067845"/>
              <a:ext cx="4056985" cy="989555"/>
              <a:chOff x="0" y="0"/>
              <a:chExt cx="1364648" cy="332857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364648" cy="332857"/>
              </a:xfrm>
              <a:custGeom>
                <a:avLst/>
                <a:gdLst/>
                <a:ahLst/>
                <a:cxnLst/>
                <a:rect r="r" b="b" t="t" l="l"/>
                <a:pathLst>
                  <a:path h="332857" w="1364648">
                    <a:moveTo>
                      <a:pt x="0" y="0"/>
                    </a:moveTo>
                    <a:lnTo>
                      <a:pt x="1364648" y="0"/>
                    </a:lnTo>
                    <a:lnTo>
                      <a:pt x="1364648" y="332857"/>
                    </a:lnTo>
                    <a:lnTo>
                      <a:pt x="0" y="332857"/>
                    </a:lnTo>
                    <a:close/>
                  </a:path>
                </a:pathLst>
              </a:custGeom>
              <a:solidFill>
                <a:srgbClr val="00B5F8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28575"/>
                <a:ext cx="1364648" cy="36143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590"/>
                  </a:lnSpc>
                  <a:spcBef>
                    <a:spcPct val="0"/>
                  </a:spcBef>
                </a:pPr>
                <a:r>
                  <a:rPr lang="en-US" sz="1850">
                    <a:solidFill>
                      <a:srgbClr val="FFFFFF"/>
                    </a:solidFill>
                    <a:latin typeface="Open Sauce"/>
                  </a:rPr>
                  <a:t>Job profile</a:t>
                </a: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489099" y="374915"/>
              <a:ext cx="2960953" cy="5155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61"/>
                </a:lnSpc>
              </a:pPr>
              <a:r>
                <a:rPr lang="en-US" sz="2401" spc="55">
                  <a:solidFill>
                    <a:srgbClr val="FFFFFF"/>
                  </a:solidFill>
                  <a:latin typeface="Canva Sans Bold"/>
                </a:rPr>
                <a:t>Module 1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4864986" y="374915"/>
              <a:ext cx="2960953" cy="5155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61"/>
                </a:lnSpc>
              </a:pPr>
              <a:r>
                <a:rPr lang="en-US" sz="2401" spc="55">
                  <a:solidFill>
                    <a:srgbClr val="FFFFFF"/>
                  </a:solidFill>
                  <a:latin typeface="Canva Sans Bold"/>
                </a:rPr>
                <a:t>Module 2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9239472" y="347496"/>
              <a:ext cx="2960953" cy="5155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61"/>
                </a:lnSpc>
              </a:pPr>
              <a:r>
                <a:rPr lang="en-US" sz="2401" spc="55">
                  <a:solidFill>
                    <a:srgbClr val="FFFFFF"/>
                  </a:solidFill>
                  <a:latin typeface="Canva Sans Bold"/>
                </a:rPr>
                <a:t>Module 3</a:t>
              </a:r>
            </a:p>
          </p:txBody>
        </p:sp>
        <p:grpSp>
          <p:nvGrpSpPr>
            <p:cNvPr name="Group 26" id="26"/>
            <p:cNvGrpSpPr/>
            <p:nvPr/>
          </p:nvGrpSpPr>
          <p:grpSpPr>
            <a:xfrm rot="0">
              <a:off x="13397400" y="0"/>
              <a:ext cx="3432001" cy="2859519"/>
              <a:chOff x="0" y="0"/>
              <a:chExt cx="677926" cy="564843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677926" cy="564843"/>
              </a:xfrm>
              <a:custGeom>
                <a:avLst/>
                <a:gdLst/>
                <a:ahLst/>
                <a:cxnLst/>
                <a:rect r="r" b="b" t="t" l="l"/>
                <a:pathLst>
                  <a:path h="564843" w="677926">
                    <a:moveTo>
                      <a:pt x="0" y="0"/>
                    </a:moveTo>
                    <a:lnTo>
                      <a:pt x="677926" y="0"/>
                    </a:lnTo>
                    <a:lnTo>
                      <a:pt x="677926" y="564843"/>
                    </a:lnTo>
                    <a:lnTo>
                      <a:pt x="0" y="564843"/>
                    </a:lnTo>
                    <a:close/>
                  </a:path>
                </a:pathLst>
              </a:custGeom>
              <a:solidFill>
                <a:srgbClr val="084C6E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28575"/>
                <a:ext cx="677926" cy="5934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59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13124858" y="1040426"/>
              <a:ext cx="4056985" cy="989555"/>
              <a:chOff x="0" y="0"/>
              <a:chExt cx="1364648" cy="332857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1364648" cy="332857"/>
              </a:xfrm>
              <a:custGeom>
                <a:avLst/>
                <a:gdLst/>
                <a:ahLst/>
                <a:cxnLst/>
                <a:rect r="r" b="b" t="t" l="l"/>
                <a:pathLst>
                  <a:path h="332857" w="1364648">
                    <a:moveTo>
                      <a:pt x="0" y="0"/>
                    </a:moveTo>
                    <a:lnTo>
                      <a:pt x="1364648" y="0"/>
                    </a:lnTo>
                    <a:lnTo>
                      <a:pt x="1364648" y="332857"/>
                    </a:lnTo>
                    <a:lnTo>
                      <a:pt x="0" y="332857"/>
                    </a:lnTo>
                    <a:close/>
                  </a:path>
                </a:pathLst>
              </a:custGeom>
              <a:solidFill>
                <a:srgbClr val="00B5F8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28575"/>
                <a:ext cx="1364648" cy="36143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590"/>
                  </a:lnSpc>
                  <a:spcBef>
                    <a:spcPct val="0"/>
                  </a:spcBef>
                </a:pPr>
                <a:r>
                  <a:rPr lang="en-US" sz="1850">
                    <a:solidFill>
                      <a:srgbClr val="FFFFFF"/>
                    </a:solidFill>
                    <a:latin typeface="Open Sauce"/>
                  </a:rPr>
                  <a:t>Comaprison</a:t>
                </a:r>
              </a:p>
            </p:txBody>
          </p:sp>
        </p:grpSp>
        <p:sp>
          <p:nvSpPr>
            <p:cNvPr name="TextBox 32" id="32"/>
            <p:cNvSpPr txBox="true"/>
            <p:nvPr/>
          </p:nvSpPr>
          <p:spPr>
            <a:xfrm rot="0">
              <a:off x="13613957" y="320077"/>
              <a:ext cx="2960953" cy="5155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61"/>
                </a:lnSpc>
              </a:pPr>
              <a:r>
                <a:rPr lang="en-US" sz="2401" spc="55">
                  <a:solidFill>
                    <a:srgbClr val="FFFFFF"/>
                  </a:solidFill>
                  <a:latin typeface="Canva Sans Bold"/>
                </a:rPr>
                <a:t>Module 4</a:t>
              </a:r>
            </a:p>
          </p:txBody>
        </p:sp>
        <p:grpSp>
          <p:nvGrpSpPr>
            <p:cNvPr name="Group 33" id="33"/>
            <p:cNvGrpSpPr/>
            <p:nvPr/>
          </p:nvGrpSpPr>
          <p:grpSpPr>
            <a:xfrm rot="0">
              <a:off x="17771885" y="0"/>
              <a:ext cx="3432001" cy="2859519"/>
              <a:chOff x="0" y="0"/>
              <a:chExt cx="677926" cy="564843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677926" cy="564843"/>
              </a:xfrm>
              <a:custGeom>
                <a:avLst/>
                <a:gdLst/>
                <a:ahLst/>
                <a:cxnLst/>
                <a:rect r="r" b="b" t="t" l="l"/>
                <a:pathLst>
                  <a:path h="564843" w="677926">
                    <a:moveTo>
                      <a:pt x="0" y="0"/>
                    </a:moveTo>
                    <a:lnTo>
                      <a:pt x="677926" y="0"/>
                    </a:lnTo>
                    <a:lnTo>
                      <a:pt x="677926" y="564843"/>
                    </a:lnTo>
                    <a:lnTo>
                      <a:pt x="0" y="564843"/>
                    </a:lnTo>
                    <a:close/>
                  </a:path>
                </a:pathLst>
              </a:custGeom>
              <a:solidFill>
                <a:srgbClr val="084C6E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28575"/>
                <a:ext cx="677926" cy="5934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59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17499343" y="1040426"/>
              <a:ext cx="4056985" cy="989555"/>
              <a:chOff x="0" y="0"/>
              <a:chExt cx="1364648" cy="332857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1364648" cy="332857"/>
              </a:xfrm>
              <a:custGeom>
                <a:avLst/>
                <a:gdLst/>
                <a:ahLst/>
                <a:cxnLst/>
                <a:rect r="r" b="b" t="t" l="l"/>
                <a:pathLst>
                  <a:path h="332857" w="1364648">
                    <a:moveTo>
                      <a:pt x="0" y="0"/>
                    </a:moveTo>
                    <a:lnTo>
                      <a:pt x="1364648" y="0"/>
                    </a:lnTo>
                    <a:lnTo>
                      <a:pt x="1364648" y="332857"/>
                    </a:lnTo>
                    <a:lnTo>
                      <a:pt x="0" y="332857"/>
                    </a:lnTo>
                    <a:close/>
                  </a:path>
                </a:pathLst>
              </a:custGeom>
              <a:solidFill>
                <a:srgbClr val="00B5F8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0" y="-28575"/>
                <a:ext cx="1364648" cy="36143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590"/>
                  </a:lnSpc>
                  <a:spcBef>
                    <a:spcPct val="0"/>
                  </a:spcBef>
                </a:pPr>
                <a:r>
                  <a:rPr lang="en-US" sz="1850">
                    <a:solidFill>
                      <a:srgbClr val="FFFFFF"/>
                    </a:solidFill>
                    <a:latin typeface="Open Sauce"/>
                  </a:rPr>
                  <a:t>Delete Account</a:t>
                </a:r>
              </a:p>
            </p:txBody>
          </p:sp>
        </p:grpSp>
        <p:sp>
          <p:nvSpPr>
            <p:cNvPr name="TextBox 39" id="39"/>
            <p:cNvSpPr txBox="true"/>
            <p:nvPr/>
          </p:nvSpPr>
          <p:spPr>
            <a:xfrm rot="0">
              <a:off x="17988442" y="320077"/>
              <a:ext cx="2960953" cy="5155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61"/>
                </a:lnSpc>
              </a:pPr>
              <a:r>
                <a:rPr lang="en-US" sz="2401" spc="55">
                  <a:solidFill>
                    <a:srgbClr val="FFFFFF"/>
                  </a:solidFill>
                  <a:latin typeface="Canva Sans Bold"/>
                </a:rPr>
                <a:t>Module 5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331" t="-15932" r="0" b="-15932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2501252" y="1142912"/>
            <a:ext cx="13285496" cy="8115388"/>
            <a:chOff x="0" y="0"/>
            <a:chExt cx="3499061" cy="213738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99061" cy="2137386"/>
            </a:xfrm>
            <a:custGeom>
              <a:avLst/>
              <a:gdLst/>
              <a:ahLst/>
              <a:cxnLst/>
              <a:rect r="r" b="b" t="t" l="l"/>
              <a:pathLst>
                <a:path h="2137386" w="3499061">
                  <a:moveTo>
                    <a:pt x="0" y="0"/>
                  </a:moveTo>
                  <a:lnTo>
                    <a:pt x="3499061" y="0"/>
                  </a:lnTo>
                  <a:lnTo>
                    <a:pt x="3499061" y="2137386"/>
                  </a:lnTo>
                  <a:lnTo>
                    <a:pt x="0" y="2137386"/>
                  </a:lnTo>
                  <a:close/>
                </a:path>
              </a:pathLst>
            </a:custGeom>
            <a:gradFill rotWithShape="true">
              <a:gsLst>
                <a:gs pos="0">
                  <a:srgbClr val="2C3240">
                    <a:alpha val="100000"/>
                  </a:srgbClr>
                </a:gs>
                <a:gs pos="50000">
                  <a:srgbClr val="2C3240">
                    <a:alpha val="85500"/>
                  </a:srgbClr>
                </a:gs>
                <a:gs pos="100000">
                  <a:srgbClr val="2C3240">
                    <a:alpha val="77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3499061" cy="22135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4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9163050" y="3346409"/>
            <a:ext cx="0" cy="5228357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5234345" y="3931994"/>
            <a:ext cx="1243627" cy="1276110"/>
          </a:xfrm>
          <a:custGeom>
            <a:avLst/>
            <a:gdLst/>
            <a:ahLst/>
            <a:cxnLst/>
            <a:rect r="r" b="b" t="t" l="l"/>
            <a:pathLst>
              <a:path h="1276110" w="1243627">
                <a:moveTo>
                  <a:pt x="0" y="0"/>
                </a:moveTo>
                <a:lnTo>
                  <a:pt x="1243627" y="0"/>
                </a:lnTo>
                <a:lnTo>
                  <a:pt x="1243627" y="1276110"/>
                </a:lnTo>
                <a:lnTo>
                  <a:pt x="0" y="12761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82962" y="3921170"/>
            <a:ext cx="1297758" cy="1297758"/>
          </a:xfrm>
          <a:custGeom>
            <a:avLst/>
            <a:gdLst/>
            <a:ahLst/>
            <a:cxnLst/>
            <a:rect r="r" b="b" t="t" l="l"/>
            <a:pathLst>
              <a:path h="1297758" w="1297758">
                <a:moveTo>
                  <a:pt x="0" y="0"/>
                </a:moveTo>
                <a:lnTo>
                  <a:pt x="1297758" y="0"/>
                </a:lnTo>
                <a:lnTo>
                  <a:pt x="1297758" y="1297757"/>
                </a:lnTo>
                <a:lnTo>
                  <a:pt x="0" y="12977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947142" y="5455092"/>
            <a:ext cx="4969399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86"/>
              </a:lnSpc>
              <a:spcBef>
                <a:spcPct val="0"/>
              </a:spcBef>
            </a:pPr>
            <a:r>
              <a:rPr lang="en-US" sz="2822">
                <a:solidFill>
                  <a:srgbClr val="FFFFFF"/>
                </a:solidFill>
                <a:latin typeface="Now Bold"/>
              </a:rPr>
              <a:t>VISION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321797" y="2191241"/>
            <a:ext cx="9720605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850"/>
              </a:lnSpc>
              <a:spcBef>
                <a:spcPct val="0"/>
              </a:spcBef>
            </a:pPr>
            <a:r>
              <a:rPr lang="en-US" sz="4042">
                <a:solidFill>
                  <a:srgbClr val="FFFFFF"/>
                </a:solidFill>
                <a:latin typeface="Now Bold"/>
              </a:rPr>
              <a:t>GOALS AND VISION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149796" y="5954377"/>
            <a:ext cx="4564090" cy="1793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7"/>
              </a:lnSpc>
            </a:pPr>
            <a:r>
              <a:rPr lang="en-US" sz="1918" spc="-47">
                <a:solidFill>
                  <a:srgbClr val="FFFFFF"/>
                </a:solidFill>
                <a:latin typeface="Canva Sans"/>
              </a:rPr>
              <a:t>Empowering Career Growth and Industry Connectivity</a:t>
            </a:r>
          </a:p>
          <a:p>
            <a:pPr algn="ctr">
              <a:lnSpc>
                <a:spcPts val="2877"/>
              </a:lnSpc>
            </a:pPr>
          </a:p>
          <a:p>
            <a:pPr algn="ctr">
              <a:lnSpc>
                <a:spcPts val="2877"/>
              </a:lnSpc>
            </a:pPr>
            <a:r>
              <a:rPr lang="en-US" sz="1918" spc="-47">
                <a:solidFill>
                  <a:srgbClr val="FFFFFF"/>
                </a:solidFill>
                <a:latin typeface="Canva Sans"/>
              </a:rPr>
              <a:t>Bridging the Gap Between Talent and Industry Needs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371459" y="5455092"/>
            <a:ext cx="4766745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86"/>
              </a:lnSpc>
              <a:spcBef>
                <a:spcPct val="0"/>
              </a:spcBef>
            </a:pPr>
            <a:r>
              <a:rPr lang="en-US" sz="2822">
                <a:solidFill>
                  <a:srgbClr val="FFFFFF"/>
                </a:solidFill>
                <a:latin typeface="Now Bold"/>
              </a:rPr>
              <a:t>GOALS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574113" y="5954377"/>
            <a:ext cx="4564090" cy="1793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7"/>
              </a:lnSpc>
            </a:pPr>
            <a:r>
              <a:rPr lang="en-US" sz="1918" spc="-47">
                <a:solidFill>
                  <a:srgbClr val="FFFFFF"/>
                </a:solidFill>
                <a:latin typeface="Canva Sans"/>
              </a:rPr>
              <a:t>Efficient Matching of Candidates and Job Opportunities.</a:t>
            </a:r>
          </a:p>
          <a:p>
            <a:pPr algn="ctr">
              <a:lnSpc>
                <a:spcPts val="2877"/>
              </a:lnSpc>
            </a:pPr>
          </a:p>
          <a:p>
            <a:pPr algn="ctr">
              <a:lnSpc>
                <a:spcPts val="2877"/>
              </a:lnSpc>
            </a:pPr>
            <a:r>
              <a:rPr lang="en-US" sz="1918" spc="-47">
                <a:solidFill>
                  <a:srgbClr val="FFFFFF"/>
                </a:solidFill>
                <a:latin typeface="Canva Sans"/>
              </a:rPr>
              <a:t>Enhance transparency and accessibility for both students and recruiters.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69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7106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2501252" y="1142912"/>
            <a:ext cx="13285496" cy="8115388"/>
            <a:chOff x="0" y="0"/>
            <a:chExt cx="3499061" cy="213738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99061" cy="2137386"/>
            </a:xfrm>
            <a:custGeom>
              <a:avLst/>
              <a:gdLst/>
              <a:ahLst/>
              <a:cxnLst/>
              <a:rect r="r" b="b" t="t" l="l"/>
              <a:pathLst>
                <a:path h="2137386" w="3499061">
                  <a:moveTo>
                    <a:pt x="0" y="0"/>
                  </a:moveTo>
                  <a:lnTo>
                    <a:pt x="3499061" y="0"/>
                  </a:lnTo>
                  <a:lnTo>
                    <a:pt x="3499061" y="2137386"/>
                  </a:lnTo>
                  <a:lnTo>
                    <a:pt x="0" y="2137386"/>
                  </a:lnTo>
                  <a:close/>
                </a:path>
              </a:pathLst>
            </a:custGeom>
            <a:gradFill rotWithShape="true">
              <a:gsLst>
                <a:gs pos="0">
                  <a:srgbClr val="2C3240">
                    <a:alpha val="100000"/>
                  </a:srgbClr>
                </a:gs>
                <a:gs pos="50000">
                  <a:srgbClr val="2C3240">
                    <a:alpha val="85500"/>
                  </a:srgbClr>
                </a:gs>
                <a:gs pos="100000">
                  <a:srgbClr val="2C3240">
                    <a:alpha val="77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3499061" cy="22135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4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151826" y="2768521"/>
            <a:ext cx="7984349" cy="5461466"/>
          </a:xfrm>
          <a:custGeom>
            <a:avLst/>
            <a:gdLst/>
            <a:ahLst/>
            <a:cxnLst/>
            <a:rect r="r" b="b" t="t" l="l"/>
            <a:pathLst>
              <a:path h="5461466" w="7984349">
                <a:moveTo>
                  <a:pt x="0" y="0"/>
                </a:moveTo>
                <a:lnTo>
                  <a:pt x="7984348" y="0"/>
                </a:lnTo>
                <a:lnTo>
                  <a:pt x="7984348" y="5461467"/>
                </a:lnTo>
                <a:lnTo>
                  <a:pt x="0" y="54614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83697" y="1627963"/>
            <a:ext cx="9720605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850"/>
              </a:lnSpc>
              <a:spcBef>
                <a:spcPct val="0"/>
              </a:spcBef>
            </a:pPr>
            <a:r>
              <a:rPr lang="en-US" sz="4042">
                <a:solidFill>
                  <a:srgbClr val="FFFFFF"/>
                </a:solidFill>
                <a:latin typeface="Now Bold"/>
              </a:rPr>
              <a:t>CONTEXT LEVEL DFD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C32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98945" y="8550101"/>
            <a:ext cx="4557028" cy="4557028"/>
          </a:xfrm>
          <a:custGeom>
            <a:avLst/>
            <a:gdLst/>
            <a:ahLst/>
            <a:cxnLst/>
            <a:rect r="r" b="b" t="t" l="l"/>
            <a:pathLst>
              <a:path h="4557028" w="4557028">
                <a:moveTo>
                  <a:pt x="0" y="0"/>
                </a:moveTo>
                <a:lnTo>
                  <a:pt x="4557027" y="0"/>
                </a:lnTo>
                <a:lnTo>
                  <a:pt x="4557027" y="4557028"/>
                </a:lnTo>
                <a:lnTo>
                  <a:pt x="0" y="4557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047113" y="-1906870"/>
            <a:ext cx="7769833" cy="7769833"/>
          </a:xfrm>
          <a:custGeom>
            <a:avLst/>
            <a:gdLst/>
            <a:ahLst/>
            <a:cxnLst/>
            <a:rect r="r" b="b" t="t" l="l"/>
            <a:pathLst>
              <a:path h="7769833" w="7769833">
                <a:moveTo>
                  <a:pt x="0" y="0"/>
                </a:moveTo>
                <a:lnTo>
                  <a:pt x="7769832" y="0"/>
                </a:lnTo>
                <a:lnTo>
                  <a:pt x="7769832" y="7769832"/>
                </a:lnTo>
                <a:lnTo>
                  <a:pt x="0" y="7769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697147" y="-2208895"/>
            <a:ext cx="7688970" cy="7688939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25046" t="0" r="-25046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3588439" y="8897507"/>
            <a:ext cx="780406" cy="78040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B5F8">
                    <a:alpha val="100000"/>
                  </a:srgbClr>
                </a:gs>
                <a:gs pos="50000">
                  <a:srgbClr val="00B5F8">
                    <a:alpha val="100000"/>
                  </a:srgbClr>
                </a:gs>
                <a:gs pos="100000">
                  <a:srgbClr val="2B5DF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4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82958" y="8159898"/>
            <a:ext cx="780406" cy="78040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B5F8">
                    <a:alpha val="100000"/>
                  </a:srgbClr>
                </a:gs>
                <a:gs pos="50000">
                  <a:srgbClr val="00B5F8">
                    <a:alpha val="100000"/>
                  </a:srgbClr>
                </a:gs>
                <a:gs pos="100000">
                  <a:srgbClr val="2B5DF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4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2063024" y="1802463"/>
            <a:ext cx="8854402" cy="7875450"/>
          </a:xfrm>
          <a:custGeom>
            <a:avLst/>
            <a:gdLst/>
            <a:ahLst/>
            <a:cxnLst/>
            <a:rect r="r" b="b" t="t" l="l"/>
            <a:pathLst>
              <a:path h="7875450" w="8854402">
                <a:moveTo>
                  <a:pt x="0" y="0"/>
                </a:moveTo>
                <a:lnTo>
                  <a:pt x="8854403" y="0"/>
                </a:lnTo>
                <a:lnTo>
                  <a:pt x="8854403" y="7875450"/>
                </a:lnTo>
                <a:lnTo>
                  <a:pt x="0" y="78754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30218" y="524148"/>
            <a:ext cx="8520014" cy="1009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870"/>
              </a:lnSpc>
              <a:spcBef>
                <a:spcPct val="0"/>
              </a:spcBef>
            </a:pPr>
            <a:r>
              <a:rPr lang="en-US" sz="6558">
                <a:solidFill>
                  <a:srgbClr val="FFFFFF"/>
                </a:solidFill>
                <a:latin typeface="Now Bold"/>
              </a:rPr>
              <a:t>USE CASE DIAGRAM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DAF2XOPmlL0</dc:identifier>
  <dcterms:modified xsi:type="dcterms:W3CDTF">2011-08-01T06:04:30Z</dcterms:modified>
  <cp:revision>1</cp:revision>
  <dc:title>Blue Professional Modern Business Project Presentation </dc:title>
</cp:coreProperties>
</file>

<file path=docProps/thumbnail.jpeg>
</file>